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2C2B-86BA-4CF4-94DD-44C3E13A5E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Click="0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87BA-CC0E-4EFF-B241-A8B1E7F95861}" type="datetimeFigureOut">
              <a:rPr lang="fr-FR" smtClean="0"/>
              <a:t>17/11/2017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6FAA-4619-4ACC-BD4E-DA8327FC481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3" name="Group 303"/>
          <p:cNvGraphicFramePr>
            <a:graphicFrameLocks noGrp="1"/>
          </p:cNvGraphicFramePr>
          <p:nvPr>
            <p:ph sz="quarter" idx="2"/>
          </p:nvPr>
        </p:nvGraphicFramePr>
        <p:xfrm>
          <a:off x="4716463" y="714375"/>
          <a:ext cx="4038600" cy="188265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3600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cs typeface="Arial" charset="0"/>
                        </a:rPr>
                        <a:t>COMMERCE - </a:t>
                      </a:r>
                      <a:r>
                        <a:rPr kumimoji="0" 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ea typeface="+mn-ea"/>
                          <a:cs typeface="Arial" charset="0"/>
                        </a:rPr>
                        <a:t>VENTE -  SERVICES  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178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CAP  ECMS  et EVS </a:t>
                      </a: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LP</a:t>
                      </a: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178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Employé de Vente  (CFA)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178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BAC. PRO. Commerce ( CFA et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LP)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691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BAC. PRO. Accueil Relations Clients et Usagers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(LP)</a:t>
                      </a: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B.T.S. Management des unités commerciales (CFA)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60" name="Group 300"/>
          <p:cNvGraphicFramePr>
            <a:graphicFrameLocks noGrp="1"/>
          </p:cNvGraphicFramePr>
          <p:nvPr>
            <p:ph sz="quarter" idx="3"/>
          </p:nvPr>
        </p:nvGraphicFramePr>
        <p:xfrm>
          <a:off x="428625" y="714375"/>
          <a:ext cx="4103687" cy="1329833"/>
        </p:xfrm>
        <a:graphic>
          <a:graphicData uri="http://schemas.openxmlformats.org/drawingml/2006/table">
            <a:tbl>
              <a:tblPr/>
              <a:tblGrid>
                <a:gridCol w="4103687"/>
              </a:tblGrid>
              <a:tr h="444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cs typeface="Arial" charset="0"/>
                        </a:rPr>
                        <a:t>TERTIAIRE DE BUREAU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7CEC"/>
                    </a:solidFill>
                  </a:tcPr>
                </a:tc>
              </a:tr>
              <a:tr h="22051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BAC PRO Gestion Administration  (LP)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7CEC"/>
                    </a:solidFill>
                  </a:tcPr>
                </a:tc>
              </a:tr>
              <a:tr h="2837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BTS Assistant de Manager (CFA)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7CEC"/>
                    </a:solidFill>
                  </a:tcPr>
                </a:tc>
              </a:tr>
              <a:tr h="3580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7C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64" name="Group 304"/>
          <p:cNvGraphicFramePr>
            <a:graphicFrameLocks noGrp="1"/>
          </p:cNvGraphicFramePr>
          <p:nvPr>
            <p:ph sz="quarter" idx="4"/>
          </p:nvPr>
        </p:nvGraphicFramePr>
        <p:xfrm>
          <a:off x="4716463" y="2786063"/>
          <a:ext cx="4038600" cy="2438156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3242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cs typeface="Arial" charset="0"/>
                        </a:rPr>
                        <a:t>METIERS DE  BOUCHE :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373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et B.P.  Boulanger (CFA)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94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Pâtissier - Chocolatier ( CFA)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94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Chocolatier-Confiseur-Glacier ( CFA 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04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Agent Polyvalent de  Restauration (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LP) 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C.A.P. Boucher ( CFA et FC 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C.A.P Cuisine (FC)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94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C.T.M. 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Boucher-Charcutier-Traiteur 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(CFA)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94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C.T.M. Etalier Option Boucherie (CFA)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38" name="Group 178"/>
          <p:cNvGraphicFramePr>
            <a:graphicFrameLocks noGrp="1"/>
          </p:cNvGraphicFramePr>
          <p:nvPr/>
        </p:nvGraphicFramePr>
        <p:xfrm>
          <a:off x="4651375" y="5357813"/>
          <a:ext cx="4103687" cy="853440"/>
        </p:xfrm>
        <a:graphic>
          <a:graphicData uri="http://schemas.openxmlformats.org/drawingml/2006/table">
            <a:tbl>
              <a:tblPr/>
              <a:tblGrid>
                <a:gridCol w="4103687"/>
              </a:tblGrid>
              <a:tr h="27045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cs typeface="Arial" charset="0"/>
                        </a:rPr>
                        <a:t>U.L.I.S.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250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cs typeface="Arial" charset="0"/>
                        </a:rPr>
                        <a:t>Unité Localisée pour l’Inclusion Scolaire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61" name="Group 301"/>
          <p:cNvGraphicFramePr>
            <a:graphicFrameLocks noGrp="1"/>
          </p:cNvGraphicFramePr>
          <p:nvPr/>
        </p:nvGraphicFramePr>
        <p:xfrm>
          <a:off x="428625" y="2214563"/>
          <a:ext cx="4103716" cy="3000395"/>
        </p:xfrm>
        <a:graphic>
          <a:graphicData uri="http://schemas.openxmlformats.org/drawingml/2006/table">
            <a:tbl>
              <a:tblPr/>
              <a:tblGrid>
                <a:gridCol w="4103716"/>
              </a:tblGrid>
              <a:tr h="62415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cs typeface="Arial" charset="0"/>
                        </a:rPr>
                        <a:t>SERVICES AUX PERSONNES ET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cs typeface="Arial" charset="0"/>
                        </a:rPr>
                        <a:t>AUX ENTREPRISES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735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et B.P. Coiffure  (CFA)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933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</a:t>
                      </a: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 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B.P. Esthétique  (CFA)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102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Petite Enfance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(CFA)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299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C.A.P. Assistant Technique en milieux familial et collectif  </a:t>
                      </a:r>
                      <a:r>
                        <a:rPr kumimoji="0" lang="fr-F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 .PRO . Accompagnement Soins et Services à la Personne 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(LP)</a:t>
                      </a: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BAC. PRO. Services de Proximité  et Vie Locale</a:t>
                      </a: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(LP)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151" name="Text Box 291"/>
          <p:cNvSpPr txBox="1">
            <a:spLocks noChangeArrowheads="1"/>
          </p:cNvSpPr>
          <p:nvPr/>
        </p:nvSpPr>
        <p:spPr bwMode="auto">
          <a:xfrm>
            <a:off x="428596" y="142852"/>
            <a:ext cx="3554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 dirty="0"/>
              <a:t>Nos Formations :</a:t>
            </a:r>
          </a:p>
        </p:txBody>
      </p:sp>
      <p:graphicFrame>
        <p:nvGraphicFramePr>
          <p:cNvPr id="10" name="Group 178"/>
          <p:cNvGraphicFramePr>
            <a:graphicFrameLocks noGrp="1"/>
          </p:cNvGraphicFramePr>
          <p:nvPr/>
        </p:nvGraphicFramePr>
        <p:xfrm>
          <a:off x="428625" y="5356225"/>
          <a:ext cx="4143404" cy="879403"/>
        </p:xfrm>
        <a:graphic>
          <a:graphicData uri="http://schemas.openxmlformats.org/drawingml/2006/table">
            <a:tbl>
              <a:tblPr/>
              <a:tblGrid>
                <a:gridCol w="4143404"/>
              </a:tblGrid>
              <a:tr h="28735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 Demi" pitchFamily="34" charset="0"/>
                          <a:ea typeface="+mn-ea"/>
                          <a:cs typeface="Arial" charset="0"/>
                        </a:rPr>
                        <a:t>MÉTIERS DE LA PROPRETÉ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746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 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Agent de Propreté et d’Hygiène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(LP)</a:t>
                      </a: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BAC. PRO. Hygiène Propreté et Stérilisation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(LP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)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 Box 291"/>
          <p:cNvSpPr txBox="1">
            <a:spLocks noChangeArrowheads="1"/>
          </p:cNvSpPr>
          <p:nvPr/>
        </p:nvSpPr>
        <p:spPr bwMode="auto">
          <a:xfrm>
            <a:off x="428596" y="6286520"/>
            <a:ext cx="82868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000" b="1" dirty="0" smtClean="0"/>
              <a:t>LP = lycée professionnel  ; CFA= Centre de Formation des Apprentis ;FC= </a:t>
            </a:r>
            <a:r>
              <a:rPr lang="fr-FR" sz="1000" dirty="0" smtClean="0"/>
              <a:t>formation</a:t>
            </a:r>
            <a:r>
              <a:rPr lang="fr-FR" sz="1000" b="1" dirty="0" smtClean="0"/>
              <a:t> continue </a:t>
            </a:r>
            <a:endParaRPr lang="fr-FR" sz="1000" b="1" dirty="0"/>
          </a:p>
        </p:txBody>
      </p:sp>
    </p:spTree>
  </p:cSld>
  <p:clrMapOvr>
    <a:masterClrMapping/>
  </p:clrMapOvr>
  <p:transition spd="med" advClick="0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348" y="500041"/>
          <a:ext cx="8001055" cy="4966509"/>
        </p:xfrm>
        <a:graphic>
          <a:graphicData uri="http://schemas.openxmlformats.org/drawingml/2006/table">
            <a:tbl>
              <a:tblPr/>
              <a:tblGrid>
                <a:gridCol w="3742177"/>
                <a:gridCol w="851154"/>
                <a:gridCol w="852190"/>
                <a:gridCol w="851154"/>
                <a:gridCol w="852190"/>
                <a:gridCol w="852190"/>
              </a:tblGrid>
              <a:tr h="260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>
                          <a:latin typeface="Times New Roman"/>
                          <a:ea typeface="Times New Roman"/>
                          <a:cs typeface="Times New Roman"/>
                        </a:rPr>
                        <a:t>CAP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>
                          <a:latin typeface="Times New Roman"/>
                          <a:ea typeface="Times New Roman"/>
                          <a:cs typeface="Times New Roman"/>
                        </a:rPr>
                        <a:t>CTM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>
                          <a:latin typeface="Times New Roman"/>
                          <a:ea typeface="Times New Roman"/>
                          <a:cs typeface="Times New Roman"/>
                        </a:rPr>
                        <a:t>BAC PRO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BP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BTS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Boulangerie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Pâtisserie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Boucherie Charcuterie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Etalier 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Esthétique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Coiffure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Vente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  LP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Petite Enfance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Assistant Technique en Milieux Familial et Collectif (ATMFC)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Agent de Propreté et d’Hygiène  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Agent Polyvalent de Restauration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Gestion Administration (GA)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Hygiène Propreté et Stérilisation (HPS)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Commerce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  LP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Accueil Relation Clients Usagers (ARCU)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Services de Proximité et Vie Locale (SPVL)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Accompagnement Soins et Services à la Personne (ASSP)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5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Management des Unités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Commerciales (MUC)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31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Assistant de Manager (AM)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Times New Roman"/>
                          <a:ea typeface="Times New Roman"/>
                          <a:cs typeface="Times New Roman"/>
                        </a:rPr>
                        <a:t>CFA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213" marR="342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cover dir="l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365</Words>
  <Application>Microsoft Office PowerPoint</Application>
  <PresentationFormat>Affichage à l'écran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Région Alsace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Hubert STREBLER</dc:creator>
  <cp:lastModifiedBy>Hubert STREBLER</cp:lastModifiedBy>
  <cp:revision>2</cp:revision>
  <dcterms:created xsi:type="dcterms:W3CDTF">2017-11-17T13:04:14Z</dcterms:created>
  <dcterms:modified xsi:type="dcterms:W3CDTF">2017-11-17T13:19:49Z</dcterms:modified>
</cp:coreProperties>
</file>